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59" r:id="rId6"/>
    <p:sldId id="260" r:id="rId7"/>
    <p:sldId id="273" r:id="rId8"/>
    <p:sldId id="261" r:id="rId9"/>
    <p:sldId id="263" r:id="rId10"/>
    <p:sldId id="267" r:id="rId11"/>
    <p:sldId id="271" r:id="rId12"/>
    <p:sldId id="266" r:id="rId13"/>
    <p:sldId id="272" r:id="rId14"/>
    <p:sldId id="268" r:id="rId15"/>
    <p:sldId id="269" r:id="rId16"/>
    <p:sldId id="27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3" autoAdjust="0"/>
  </p:normalViewPr>
  <p:slideViewPr>
    <p:cSldViewPr snapToGrid="0" snapToObjects="1">
      <p:cViewPr varScale="1">
        <p:scale>
          <a:sx n="78" d="100"/>
          <a:sy n="7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9BD1-D90D-4092-BC6D-BA0CD37B725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E5C3F-5AD7-4DB9-A7C4-0992ADEC6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By the cooperation</a:t>
            </a:r>
            <a:r>
              <a:rPr lang="en-US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from NCHADS with USCD and get approve from MOH this project has created and out source from INSTEDD.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Project Partners</a:t>
            </a:r>
          </a:p>
          <a:p>
            <a:pPr eaLnBrk="1" hangingPunct="1">
              <a:defRPr/>
            </a:pPr>
            <a:r>
              <a:rPr lang="en-US" dirty="0" smtClean="0"/>
              <a:t>NCHADS</a:t>
            </a:r>
          </a:p>
          <a:p>
            <a:pPr eaLnBrk="1" hangingPunct="1">
              <a:defRPr/>
            </a:pPr>
            <a:r>
              <a:rPr lang="en-US" dirty="0" smtClean="0"/>
              <a:t>INSTEDD</a:t>
            </a:r>
          </a:p>
          <a:p>
            <a:pPr eaLnBrk="1" hangingPunct="1">
              <a:defRPr/>
            </a:pPr>
            <a:r>
              <a:rPr lang="en-US" dirty="0" smtClean="0"/>
              <a:t>US-CDC (OGAC/PEPFAR)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8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baseline="0" dirty="0" smtClean="0"/>
              <a:t> National Ethic approval on December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What will this project affect the current workflow at the site?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Finger print scanning will be add to the current registration process.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Provide consent to the patients for taking their finger print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Universality – Everybody have fingerprint</a:t>
            </a:r>
            <a:endParaRPr lang="en-US" dirty="0" smtClean="0"/>
          </a:p>
          <a:p>
            <a:r>
              <a:rPr lang="en-US" dirty="0" smtClean="0"/>
              <a:t>High permanence- Finger</a:t>
            </a:r>
            <a:r>
              <a:rPr lang="en-US" baseline="0" dirty="0" smtClean="0"/>
              <a:t>print not change if we do nothing that touch that fingerprint</a:t>
            </a:r>
          </a:p>
          <a:p>
            <a:r>
              <a:rPr lang="en-US" baseline="0" dirty="0" smtClean="0"/>
              <a:t>Uniqueness – everybody does not have the same fingerprint</a:t>
            </a:r>
          </a:p>
          <a:p>
            <a:r>
              <a:rPr lang="en-US" baseline="0" dirty="0" err="1" smtClean="0"/>
              <a:t>Permanance</a:t>
            </a:r>
            <a:r>
              <a:rPr lang="en-US" baseline="0" dirty="0" smtClean="0"/>
              <a:t> – algorithm of verify fingerprint become faster and more accurate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Synchronization</a:t>
            </a:r>
          </a:p>
          <a:p>
            <a:pPr marL="18288" indent="0">
              <a:buSzPct val="90000"/>
              <a:buFont typeface="+mj-lt"/>
              <a:buNone/>
            </a:pPr>
            <a:r>
              <a:rPr lang="en-US" sz="1200" dirty="0" smtClean="0"/>
              <a:t>1- When there’s no connection to server, data are entered and stored locally</a:t>
            </a:r>
            <a:endParaRPr lang="en-US" sz="1100" dirty="0" smtClean="0"/>
          </a:p>
          <a:p>
            <a:pPr marL="18288" indent="0">
              <a:buSzPct val="90000"/>
              <a:buFont typeface="+mj-lt"/>
              <a:buNone/>
            </a:pPr>
            <a:r>
              <a:rPr lang="en-US" sz="1200" dirty="0" smtClean="0"/>
              <a:t>2- When connection to server is restored, the nurse or clinician clicks on the ‘Synchronization’ button, which syncs the local data with the master data.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Security</a:t>
            </a:r>
          </a:p>
          <a:p>
            <a:pPr marL="18288" indent="0">
              <a:buSzPct val="90000"/>
              <a:buFont typeface="+mj-lt"/>
              <a:buNone/>
            </a:pPr>
            <a:r>
              <a:rPr lang="en-US" sz="1200" dirty="0" smtClean="0"/>
              <a:t>1- Virtual Private Network</a:t>
            </a:r>
          </a:p>
          <a:p>
            <a:pPr marL="18288" indent="0">
              <a:buSzPct val="90000"/>
              <a:buFont typeface="+mj-lt"/>
              <a:buNone/>
            </a:pPr>
            <a:r>
              <a:rPr lang="en-US" sz="1100" dirty="0" smtClean="0"/>
              <a:t>2-</a:t>
            </a:r>
            <a:r>
              <a:rPr lang="en-US" sz="1100" baseline="0" dirty="0" smtClean="0"/>
              <a:t> </a:t>
            </a:r>
            <a:r>
              <a:rPr lang="en-US" sz="1200" dirty="0" smtClean="0"/>
              <a:t>User’s fingerprint and side code are required for all requests to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saved</a:t>
            </a:r>
            <a:r>
              <a:rPr lang="en-US" baseline="0" dirty="0" smtClean="0"/>
              <a:t> in local and server. </a:t>
            </a:r>
          </a:p>
          <a:p>
            <a:r>
              <a:rPr lang="en-US" baseline="0" dirty="0" smtClean="0"/>
              <a:t>When he goes to another service, we can extract information from server, and we know that he used to go to other service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What will this project affect the current workflow at the site?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Finger print scanning will be add to the current registration process.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Provide consent to the patients for taking their finger print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</a:t>
            </a:r>
            <a:r>
              <a:rPr lang="en-US" baseline="0" dirty="0" smtClean="0"/>
              <a:t> of each site after deployment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E5C3F-5AD7-4DB9-A7C4-0992ADEC6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C8E-A2E7-8F48-8B16-3939CAC6C8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C08C-1BBD-434B-8388-5D97D9072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31682"/>
            <a:ext cx="9144000" cy="152042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alatino Linotype" pitchFamily="18" charset="0"/>
              </a:rPr>
              <a:t>HEALTH INFORMATICS PUBLIC PRIVATE PARTNERSHIP Project in Cambodia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6549"/>
            <a:ext cx="9144000" cy="50153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Mr. PHATH VEASNA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75752"/>
            <a:ext cx="9144000" cy="927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/>
                </a:solidFill>
              </a:rPr>
              <a:t>National Center for HIV/AIDS, 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Dermatology and STD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CKCC,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November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258" y="5757799"/>
            <a:ext cx="755650" cy="75565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7933" y="5757799"/>
            <a:ext cx="755650" cy="7556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636" y="5778450"/>
            <a:ext cx="7426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678" y="5778450"/>
            <a:ext cx="651568" cy="71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/>
          <a:srcRect l="17468" t="11681" r="58813" b="73219"/>
          <a:stretch>
            <a:fillRect/>
          </a:stretch>
        </p:blipFill>
        <p:spPr bwMode="auto">
          <a:xfrm>
            <a:off x="7931278" y="6135640"/>
            <a:ext cx="1048130" cy="3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6300" y="5952432"/>
            <a:ext cx="1000132" cy="5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9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10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77813" y="1628800"/>
            <a:ext cx="8509000" cy="477199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buFont typeface="Wingdings" charset="2"/>
              <a:buChar char="v"/>
            </a:pPr>
            <a:r>
              <a:rPr lang="en-US" sz="2400" u="sng" dirty="0" smtClean="0"/>
              <a:t>Duplicate HIV Test rate</a:t>
            </a:r>
          </a:p>
          <a:p>
            <a:pPr marL="914400" lvl="2" indent="0">
              <a:buNone/>
            </a:pPr>
            <a:r>
              <a:rPr lang="en-US" dirty="0" smtClean="0"/>
              <a:t> - Average number of HIV tests per clients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pPr lvl="1">
              <a:buFont typeface="Wingdings" charset="2"/>
              <a:buChar char="v"/>
            </a:pPr>
            <a:r>
              <a:rPr lang="en-US" sz="2400" u="sng" dirty="0" smtClean="0"/>
              <a:t>Linkage to Care rate</a:t>
            </a:r>
          </a:p>
          <a:p>
            <a:pPr lvl="2">
              <a:buFontTx/>
              <a:buChar char="-"/>
            </a:pPr>
            <a:r>
              <a:rPr lang="en-US" dirty="0" smtClean="0"/>
              <a:t>Rate of patients who test HIV-positive at the VCCT who register at OI/ART</a:t>
            </a:r>
          </a:p>
          <a:p>
            <a:pPr marL="914400" lvl="2" indent="0">
              <a:buNone/>
            </a:pPr>
            <a:endParaRPr lang="en-US" sz="1100" dirty="0" smtClean="0"/>
          </a:p>
          <a:p>
            <a:pPr lvl="1">
              <a:buFont typeface="Wingdings" charset="2"/>
              <a:buChar char="v"/>
            </a:pPr>
            <a:r>
              <a:rPr lang="en-US" sz="2400" u="sng" dirty="0" smtClean="0"/>
              <a:t>Rates of VCCT / STI Referral</a:t>
            </a:r>
          </a:p>
          <a:p>
            <a:pPr marL="914400" lvl="2" indent="0">
              <a:buNone/>
            </a:pPr>
            <a:r>
              <a:rPr lang="en-US" dirty="0" smtClean="0"/>
              <a:t>- Rate of patients who positive for an STI who later to get an HIV test at VCCT</a:t>
            </a:r>
          </a:p>
          <a:p>
            <a:pPr marL="914400" lvl="2" indent="0">
              <a:buNone/>
            </a:pPr>
            <a:r>
              <a:rPr lang="en-US" dirty="0" smtClean="0"/>
              <a:t>- Rate of patients who test HIV-positive at VCCT who later register at an STI clinic for STI test</a:t>
            </a:r>
          </a:p>
          <a:p>
            <a:pPr lvl="2"/>
            <a:endParaRPr lang="en-US" dirty="0" smtClean="0"/>
          </a:p>
          <a:p>
            <a:pPr marL="384048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772481" y="557800"/>
            <a:ext cx="75438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New Information provided by the system</a:t>
            </a:r>
            <a:endParaRPr lang="en-US" sz="3200" b="1" dirty="0"/>
          </a:p>
        </p:txBody>
      </p:sp>
      <p:pic>
        <p:nvPicPr>
          <p:cNvPr id="10" name="Picture 9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11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77813" y="1840134"/>
            <a:ext cx="8509000" cy="400186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List of patients who were not linked to care – i.e., patients who tested HIV+ at the VCCT site who never registered at OI/ART site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List of patients who referred to STI but not yet show up at the STI clinic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List of patients who referred from STI to VCCT for HIV testing but now yet show up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58176" y="708120"/>
            <a:ext cx="7812055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Actionable Data</a:t>
            </a:r>
            <a:endParaRPr lang="en-US" sz="4000" b="1" dirty="0"/>
          </a:p>
        </p:txBody>
      </p:sp>
      <p:pic>
        <p:nvPicPr>
          <p:cNvPr id="10" name="Picture 9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pic>
        <p:nvPicPr>
          <p:cNvPr id="3" name="Picture 2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20995" y="1268760"/>
            <a:ext cx="8879314" cy="4976465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665019"/>
            <a:ext cx="8077200" cy="9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Khmer OS Content" pitchFamily="2" charset="0"/>
                <a:ea typeface="+mj-ea"/>
                <a:cs typeface="Khmer OS Content" pitchFamily="2" charset="0"/>
              </a:rPr>
              <a:t>Result of OI/ART, VCCT and STD after deploying MPI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uLnTx/>
              <a:uFillTx/>
              <a:latin typeface="Khmer OS Content" pitchFamily="2" charset="0"/>
              <a:ea typeface="+mj-ea"/>
              <a:cs typeface="Khmer OS Content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46886"/>
              </p:ext>
            </p:extLst>
          </p:nvPr>
        </p:nvGraphicFramePr>
        <p:xfrm>
          <a:off x="467544" y="1853023"/>
          <a:ext cx="8280920" cy="6770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97454"/>
                <a:gridCol w="2055290"/>
                <a:gridCol w="3209472"/>
                <a:gridCol w="1418704"/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r>
                        <a:rPr lang="en-US" sz="1400" baseline="0" dirty="0" smtClean="0"/>
                        <a:t> 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Date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 patients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Shown</a:t>
                      </a:r>
                      <a:r>
                        <a:rPr lang="en-US" sz="1400" baseline="0" dirty="0" smtClean="0"/>
                        <a:t> at STD</a:t>
                      </a:r>
                      <a:endParaRPr lang="km-KH" sz="1400" dirty="0" smtClean="0"/>
                    </a:p>
                  </a:txBody>
                  <a:tcPr/>
                </a:tc>
              </a:tr>
              <a:tr h="3722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01/04/2013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14/11/2013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52973"/>
              </p:ext>
            </p:extLst>
          </p:nvPr>
        </p:nvGraphicFramePr>
        <p:xfrm>
          <a:off x="467544" y="3055105"/>
          <a:ext cx="8280920" cy="6770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128"/>
                <a:gridCol w="1080120"/>
                <a:gridCol w="2088232"/>
                <a:gridCol w="864096"/>
                <a:gridCol w="1656184"/>
                <a:gridCol w="1440160"/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r>
                        <a:rPr lang="en-US" sz="1400" baseline="0" dirty="0" smtClean="0"/>
                        <a:t> 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Date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clients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Positive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Shown</a:t>
                      </a:r>
                      <a:r>
                        <a:rPr lang="en-US" sz="1400" baseline="0" dirty="0" smtClean="0"/>
                        <a:t> at OI/ART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Shown</a:t>
                      </a:r>
                      <a:r>
                        <a:rPr lang="en-US" sz="1400" baseline="0" dirty="0" smtClean="0"/>
                        <a:t> at STD</a:t>
                      </a:r>
                      <a:endParaRPr lang="km-KH" sz="1400" dirty="0" smtClean="0"/>
                    </a:p>
                  </a:txBody>
                  <a:tcPr/>
                </a:tc>
              </a:tr>
              <a:tr h="3722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01/04/2013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14/11/2013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106  (39%)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  (30%)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03684"/>
              </p:ext>
            </p:extLst>
          </p:nvPr>
        </p:nvGraphicFramePr>
        <p:xfrm>
          <a:off x="467544" y="4168767"/>
          <a:ext cx="8280921" cy="6976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56961"/>
                <a:gridCol w="1110395"/>
                <a:gridCol w="2890060"/>
                <a:gridCol w="3123505"/>
              </a:tblGrid>
              <a:tr h="3254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r>
                        <a:rPr lang="en-US" sz="1400" baseline="0" dirty="0" smtClean="0"/>
                        <a:t> 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Date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 clients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Shown</a:t>
                      </a:r>
                      <a:r>
                        <a:rPr lang="en-US" sz="1400" baseline="0" dirty="0" smtClean="0"/>
                        <a:t> at VCCT</a:t>
                      </a:r>
                      <a:endParaRPr lang="km-KH" sz="1400" dirty="0" smtClean="0"/>
                    </a:p>
                  </a:txBody>
                  <a:tcPr/>
                </a:tc>
              </a:tr>
              <a:tr h="3722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01/04/2013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14/11/2013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35577"/>
              </p:ext>
            </p:extLst>
          </p:nvPr>
        </p:nvGraphicFramePr>
        <p:xfrm>
          <a:off x="467542" y="5441220"/>
          <a:ext cx="8280922" cy="8904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56961"/>
                <a:gridCol w="1110395"/>
                <a:gridCol w="1727826"/>
                <a:gridCol w="2106550"/>
                <a:gridCol w="2179190"/>
              </a:tblGrid>
              <a:tr h="3254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r>
                        <a:rPr lang="en-US" sz="1400" baseline="0" dirty="0" smtClean="0"/>
                        <a:t> 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Date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# of clients who tested 2 times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#of clients who tested 3 times</a:t>
                      </a:r>
                      <a:endParaRPr lang="km-KH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#of clients who tested 4 times</a:t>
                      </a:r>
                      <a:endParaRPr lang="km-KH" sz="1400" dirty="0" smtClean="0"/>
                    </a:p>
                  </a:txBody>
                  <a:tcPr/>
                </a:tc>
              </a:tr>
              <a:tr h="3722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01/04/2013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14/11/2013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222" y="14559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 OI/ART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222" y="263964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- VCCT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7222" y="37724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3- STD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7222" y="5046542"/>
            <a:ext cx="439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- Clients Tested Duplicate at VCCT </a:t>
            </a:r>
            <a:endParaRPr lang="en-US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12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50016" y="1844824"/>
            <a:ext cx="7740212" cy="3960440"/>
          </a:xfrm>
          <a:prstGeom prst="rect">
            <a:avLst/>
          </a:prstGeo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Better patient follow up through improved health care services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Provide actionable information to stakeholder</a:t>
            </a:r>
          </a:p>
          <a:p>
            <a:pPr marL="384048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8177" y="585363"/>
            <a:ext cx="75438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Key Benefits</a:t>
            </a:r>
            <a:endParaRPr lang="en-US" sz="4000" b="1" dirty="0"/>
          </a:p>
        </p:txBody>
      </p:sp>
      <p:pic>
        <p:nvPicPr>
          <p:cNvPr id="5" name="Picture 4" descr="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13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0038" y="1628776"/>
            <a:ext cx="8592442" cy="487363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Some specific problems related to revised source code of Fingerprint </a:t>
            </a:r>
            <a:r>
              <a:rPr lang="en-US" sz="2400" dirty="0"/>
              <a:t>SDK </a:t>
            </a:r>
            <a:r>
              <a:rPr lang="en-US" sz="2400" dirty="0" smtClean="0"/>
              <a:t>met </a:t>
            </a:r>
            <a:r>
              <a:rPr lang="en-US" sz="2400" dirty="0"/>
              <a:t>error like increase memory then get stuck </a:t>
            </a:r>
            <a:r>
              <a:rPr lang="en-US" sz="2400" dirty="0" smtClean="0"/>
              <a:t>so need to get the answer from provider and take long time to get response. </a:t>
            </a:r>
          </a:p>
          <a:p>
            <a:pPr lvl="1"/>
            <a:r>
              <a:rPr lang="en-US" sz="2400" dirty="0"/>
              <a:t>Sometimes Fingerprint not working properly</a:t>
            </a:r>
          </a:p>
          <a:p>
            <a:pPr lvl="1"/>
            <a:r>
              <a:rPr lang="en-US" sz="2400" dirty="0" smtClean="0"/>
              <a:t>Workflow </a:t>
            </a:r>
            <a:r>
              <a:rPr lang="en-US" sz="2400" dirty="0"/>
              <a:t>place to place is different and not exactly the same as we have </a:t>
            </a:r>
            <a:r>
              <a:rPr lang="en-US" sz="2400" dirty="0" smtClean="0"/>
              <a:t>known</a:t>
            </a:r>
          </a:p>
          <a:p>
            <a:pPr lvl="1"/>
            <a:r>
              <a:rPr lang="en-US" sz="2400" dirty="0" smtClean="0"/>
              <a:t>Some </a:t>
            </a:r>
            <a:r>
              <a:rPr lang="en-US" sz="2400" dirty="0"/>
              <a:t>sites has problem </a:t>
            </a:r>
            <a:r>
              <a:rPr lang="en-US" sz="2400" dirty="0" smtClean="0"/>
              <a:t>with Internet connection or </a:t>
            </a:r>
            <a:r>
              <a:rPr lang="en-US" sz="2400" dirty="0"/>
              <a:t>Internet </a:t>
            </a:r>
            <a:r>
              <a:rPr lang="en-US" sz="2400" dirty="0" smtClean="0"/>
              <a:t>slow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 smtClean="0"/>
              <a:t>Unstable electricity which UPS </a:t>
            </a:r>
            <a:r>
              <a:rPr lang="en-US" sz="2400" dirty="0"/>
              <a:t>cannot </a:t>
            </a:r>
            <a:r>
              <a:rPr lang="en-US" sz="2400" dirty="0" smtClean="0"/>
              <a:t>work for long hours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Challenges</a:t>
            </a:r>
            <a:endParaRPr lang="en-US" sz="3600" b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14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44" y="1600200"/>
            <a:ext cx="8435280" cy="452596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Patient </a:t>
            </a:r>
            <a:r>
              <a:rPr lang="en-US" sz="2400" dirty="0"/>
              <a:t>flow is different from sites to sites. We need slightly modify our setup and system to fit with flow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Create patients </a:t>
            </a:r>
            <a:r>
              <a:rPr lang="en-US" sz="2400" dirty="0" smtClean="0"/>
              <a:t>fingerprint </a:t>
            </a:r>
            <a:r>
              <a:rPr lang="en-US" sz="2400" dirty="0"/>
              <a:t>for temporary first before to see doctor or clinician </a:t>
            </a:r>
          </a:p>
          <a:p>
            <a:pPr lvl="1"/>
            <a:r>
              <a:rPr lang="en-US" sz="2400" dirty="0"/>
              <a:t>Data entry can entry the patients/ clients information after patients from completed by doctors or </a:t>
            </a:r>
            <a:r>
              <a:rPr lang="en-US" sz="2400" dirty="0" smtClean="0"/>
              <a:t>clinician</a:t>
            </a:r>
          </a:p>
          <a:p>
            <a:pPr lvl="1"/>
            <a:r>
              <a:rPr lang="en-US" sz="2400" dirty="0" smtClean="0"/>
              <a:t>Computer </a:t>
            </a:r>
            <a:r>
              <a:rPr lang="en-US" sz="2400" dirty="0"/>
              <a:t>knowledge of users are limited. However, the problem can be solved with additional training on basic </a:t>
            </a:r>
            <a:r>
              <a:rPr lang="en-US" sz="2400" dirty="0" smtClean="0"/>
              <a:t>computer</a:t>
            </a:r>
          </a:p>
          <a:p>
            <a:pPr lvl="1"/>
            <a:r>
              <a:rPr lang="en-US" sz="2400" dirty="0"/>
              <a:t>Some of the sites just start using electronic databases. Need more time to adapt to the </a:t>
            </a:r>
            <a:r>
              <a:rPr lang="en-US" sz="2400" dirty="0" smtClean="0"/>
              <a:t>system.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Lesson Learn</a:t>
            </a:r>
            <a:endParaRPr lang="en-US" sz="3600" b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15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6700" y="1879164"/>
            <a:ext cx="7587395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NCHADS</a:t>
            </a:r>
          </a:p>
          <a:p>
            <a:pPr>
              <a:defRPr/>
            </a:pPr>
            <a:r>
              <a:rPr lang="en-US" dirty="0" err="1" smtClean="0"/>
              <a:t>MoH</a:t>
            </a:r>
            <a:endParaRPr lang="en-US" dirty="0" smtClean="0"/>
          </a:p>
          <a:p>
            <a:pPr>
              <a:defRPr/>
            </a:pPr>
            <a:r>
              <a:rPr lang="en-US" dirty="0"/>
              <a:t>US-CDC (OGAC/PEPFAR</a:t>
            </a:r>
            <a:r>
              <a:rPr lang="en-US" dirty="0" smtClean="0"/>
              <a:t>)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InSTEDD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DDD Committee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Acknowledgements </a:t>
            </a:r>
            <a:endParaRPr lang="en-US" sz="3600" b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16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77813" y="2564904"/>
            <a:ext cx="8509000" cy="2778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4400" b="1" dirty="0" smtClean="0"/>
              <a:t>THANK YOU!</a:t>
            </a:r>
          </a:p>
          <a:p>
            <a:pPr marL="18288" indent="0" algn="ctr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7244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Project Goal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Use technology in Health Information System to support improvement of quality of health services delivery in Cambodia</a:t>
            </a:r>
            <a:r>
              <a:rPr lang="en-US" altLang="en-US" dirty="0" smtClean="0"/>
              <a:t>’</a:t>
            </a:r>
            <a:r>
              <a:rPr lang="en-US" dirty="0" smtClean="0"/>
              <a:t>s National HIV Care and treatment program.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38741EE2-56C2-42C6-AD39-DBA687A9C913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2</a:t>
            </a:fld>
            <a:endParaRPr lang="es-ES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Project Objective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74285"/>
            <a:ext cx="8229600" cy="381692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Improve the linkages and referrals between differences services through linking of existing health information system with a patient unique identifier system.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Promote the use of data from this new integrated system to monitor and improve the quality of services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3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Duration of Project and Location for Implementation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76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Duration of the project: </a:t>
            </a:r>
          </a:p>
          <a:p>
            <a:pPr marL="457200" lvl="1" indent="0">
              <a:buNone/>
            </a:pPr>
            <a:r>
              <a:rPr lang="en-US" dirty="0" smtClean="0"/>
              <a:t>	- Develop software: 1</a:t>
            </a:r>
            <a:r>
              <a:rPr lang="en-US" baseline="30000" dirty="0" smtClean="0"/>
              <a:t>st</a:t>
            </a:r>
            <a:r>
              <a:rPr lang="en-US" dirty="0" smtClean="0"/>
              <a:t> April 2012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Implement: Mid March 2013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Location: </a:t>
            </a:r>
            <a:r>
              <a:rPr lang="en-US" dirty="0" err="1" smtClean="0">
                <a:solidFill>
                  <a:srgbClr val="000000"/>
                </a:solidFill>
              </a:rPr>
              <a:t>Battambang</a:t>
            </a:r>
            <a:r>
              <a:rPr lang="en-US" dirty="0" smtClean="0">
                <a:solidFill>
                  <a:srgbClr val="000000"/>
                </a:solidFill>
              </a:rPr>
              <a:t> Province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5 OI/ART Services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16 VCCT Services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2 STD Services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B1458A89-AE05-4933-858E-3BC78B1A6FB6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4</a:t>
            </a:fld>
            <a:endParaRPr lang="es-ES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364" y="570807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OI/ART: Opportunistic Infection/ Antiretroviral Therapy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VCCT : Voluntary Centers for Counseling and Testing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STD: Sexually Transmitted  Disease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7813" y="2284535"/>
            <a:ext cx="8509000" cy="31325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Objective: To link VCCT, OI/ART and STD information for improved patient care</a:t>
            </a:r>
          </a:p>
          <a:p>
            <a:pPr>
              <a:buFont typeface="Wingdings" charset="2"/>
              <a:buChar char="v"/>
            </a:pPr>
            <a:endParaRPr lang="en-US" sz="3200" dirty="0" smtClean="0"/>
          </a:p>
          <a:p>
            <a:pPr>
              <a:buFont typeface="Wingdings" charset="2"/>
              <a:buChar char="v"/>
            </a:pPr>
            <a:r>
              <a:rPr lang="en-US" sz="3200" dirty="0" smtClean="0"/>
              <a:t>How: Use Master Patient Index (MPI) and Fingerprint</a:t>
            </a: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010" y="999555"/>
            <a:ext cx="821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Data Integration</a:t>
            </a:r>
            <a:endParaRPr lang="en-US" sz="3600" b="1" dirty="0">
              <a:latin typeface="+mj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5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11560" y="1747415"/>
            <a:ext cx="7992888" cy="44485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Font typeface="Wingdings" charset="2"/>
              <a:buChar char="v"/>
            </a:pPr>
            <a:r>
              <a:rPr lang="en-US" sz="2800" dirty="0" smtClean="0"/>
              <a:t>Universality, High uniqueness,  high permanence, low cost compared to other biometric.</a:t>
            </a:r>
          </a:p>
          <a:p>
            <a:pPr>
              <a:buFont typeface="Wingdings" charset="2"/>
              <a:buChar char="v"/>
            </a:pPr>
            <a:endParaRPr lang="en-US" sz="2800" dirty="0" smtClean="0"/>
          </a:p>
          <a:p>
            <a:pPr>
              <a:buFont typeface="Wingdings" charset="2"/>
              <a:buChar char="v"/>
            </a:pPr>
            <a:r>
              <a:rPr lang="en-US" sz="2800" dirty="0" smtClean="0"/>
              <a:t>Use fingerprint template for identifying. Fingerprint template could not be </a:t>
            </a:r>
            <a:r>
              <a:rPr lang="en-US" sz="2100" dirty="0" smtClean="0"/>
              <a:t>reversed.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Font typeface="Wingdings" charset="2"/>
              <a:buChar char="v"/>
            </a:pPr>
            <a:r>
              <a:rPr lang="en-US" sz="3100" dirty="0" smtClean="0"/>
              <a:t>Template size: 3000 byte</a:t>
            </a:r>
          </a:p>
          <a:p>
            <a:pPr>
              <a:buNone/>
            </a:pPr>
            <a:endParaRPr lang="en-US" sz="3100" dirty="0" smtClean="0"/>
          </a:p>
          <a:p>
            <a:pPr>
              <a:buFont typeface="Wingdings" charset="2"/>
              <a:buChar char="v"/>
            </a:pPr>
            <a:r>
              <a:rPr lang="en-US" sz="3100" dirty="0" smtClean="0"/>
              <a:t>Speed:  1:20000 </a:t>
            </a:r>
            <a:r>
              <a:rPr lang="en-US" sz="3100" dirty="0" smtClean="0">
                <a:sym typeface="Wingdings" pitchFamily="2" charset="2"/>
              </a:rPr>
              <a:t> </a:t>
            </a:r>
            <a:r>
              <a:rPr lang="en-US" sz="3100" dirty="0" smtClean="0">
                <a:sym typeface="Wingdings" pitchFamily="2" charset="2"/>
              </a:rPr>
              <a:t>4 </a:t>
            </a:r>
            <a:r>
              <a:rPr lang="en-US" sz="3100" dirty="0" smtClean="0">
                <a:sym typeface="Wingdings" pitchFamily="2" charset="2"/>
              </a:rPr>
              <a:t>seconds</a:t>
            </a:r>
          </a:p>
          <a:p>
            <a:pPr>
              <a:buNone/>
            </a:pPr>
            <a:r>
              <a:rPr lang="en-US" sz="3100" dirty="0" smtClean="0">
                <a:sym typeface="Wingdings" pitchFamily="2" charset="2"/>
              </a:rPr>
              <a:t>                    1:50000 </a:t>
            </a:r>
            <a:r>
              <a:rPr lang="en-US" sz="3100" smtClean="0">
                <a:sym typeface="Wingdings" pitchFamily="2" charset="2"/>
              </a:rPr>
              <a:t> </a:t>
            </a:r>
            <a:r>
              <a:rPr lang="en-US" sz="3100">
                <a:sym typeface="Wingdings" pitchFamily="2" charset="2"/>
              </a:rPr>
              <a:t>9</a:t>
            </a:r>
            <a:r>
              <a:rPr lang="en-US" sz="3100" smtClean="0">
                <a:sym typeface="Wingdings" pitchFamily="2" charset="2"/>
              </a:rPr>
              <a:t> </a:t>
            </a:r>
            <a:r>
              <a:rPr lang="en-US" sz="3100" dirty="0" smtClean="0">
                <a:sym typeface="Wingdings" pitchFamily="2" charset="2"/>
              </a:rPr>
              <a:t>seconds</a:t>
            </a:r>
            <a:endParaRPr lang="en-US" sz="3100" dirty="0" smtClean="0"/>
          </a:p>
          <a:p>
            <a:pPr marL="38404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58177" y="766639"/>
            <a:ext cx="7543800" cy="79015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Why Fingerprint ?</a:t>
            </a:r>
            <a:endParaRPr lang="en-US" sz="3600" b="1" dirty="0"/>
          </a:p>
        </p:txBody>
      </p:sp>
      <p:pic>
        <p:nvPicPr>
          <p:cNvPr id="5" name="Picture 4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27124" y="3334059"/>
            <a:ext cx="5400599" cy="1657152"/>
            <a:chOff x="1403649" y="3056959"/>
            <a:chExt cx="5400599" cy="1657152"/>
          </a:xfrm>
        </p:grpSpPr>
        <p:pic>
          <p:nvPicPr>
            <p:cNvPr id="7" name="Picture 6" descr="extract_fingerprint.gif"/>
            <p:cNvPicPr>
              <a:picLocks noChangeAspect="1"/>
            </p:cNvPicPr>
            <p:nvPr/>
          </p:nvPicPr>
          <p:blipFill>
            <a:blip r:embed="rId5"/>
            <a:srcRect l="77699" t="15242" r="1301" b="5501"/>
            <a:stretch>
              <a:fillRect/>
            </a:stretch>
          </p:blipFill>
          <p:spPr>
            <a:xfrm>
              <a:off x="5724128" y="3056959"/>
              <a:ext cx="1080120" cy="1380153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771800" y="3645024"/>
              <a:ext cx="504056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60032" y="3645024"/>
              <a:ext cx="504056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403649" y="3140968"/>
              <a:ext cx="1080120" cy="1408702"/>
              <a:chOff x="1403649" y="3244434"/>
              <a:chExt cx="1080120" cy="1408702"/>
            </a:xfrm>
          </p:grpSpPr>
          <p:pic>
            <p:nvPicPr>
              <p:cNvPr id="11" name="Picture 10" descr="extract_fingerprint.gif"/>
              <p:cNvPicPr>
                <a:picLocks noChangeAspect="1"/>
              </p:cNvPicPr>
              <p:nvPr/>
            </p:nvPicPr>
            <p:blipFill>
              <a:blip r:embed="rId5"/>
              <a:srcRect l="2100" t="18290" r="75850" b="5501"/>
              <a:stretch>
                <a:fillRect/>
              </a:stretch>
            </p:blipFill>
            <p:spPr>
              <a:xfrm>
                <a:off x="1403650" y="3244434"/>
                <a:ext cx="1080119" cy="119267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403649" y="4412267"/>
                <a:ext cx="1080119" cy="2408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B9"/>
                    </a:solidFill>
                  </a:rPr>
                  <a:t>Biometric</a:t>
                </a:r>
                <a:endParaRPr lang="en-US" sz="1200" dirty="0">
                  <a:solidFill>
                    <a:srgbClr val="0000B9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563888" y="3212976"/>
              <a:ext cx="1008112" cy="1285111"/>
              <a:chOff x="3491880" y="2996952"/>
              <a:chExt cx="1080120" cy="1645151"/>
            </a:xfrm>
          </p:grpSpPr>
          <p:pic>
            <p:nvPicPr>
              <p:cNvPr id="14" name="Picture 13" descr="extract_fingerprint.gif"/>
              <p:cNvPicPr>
                <a:picLocks noChangeAspect="1"/>
              </p:cNvPicPr>
              <p:nvPr/>
            </p:nvPicPr>
            <p:blipFill>
              <a:blip r:embed="rId5"/>
              <a:srcRect l="56747" t="25028" r="27885" b="8550"/>
              <a:stretch>
                <a:fillRect/>
              </a:stretch>
            </p:blipFill>
            <p:spPr>
              <a:xfrm>
                <a:off x="3491880" y="2996952"/>
                <a:ext cx="1080120" cy="136815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91880" y="4365104"/>
                <a:ext cx="108012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B9"/>
                    </a:solidFill>
                  </a:rPr>
                  <a:t>Minutia</a:t>
                </a:r>
                <a:endParaRPr lang="en-US" sz="1200" dirty="0">
                  <a:solidFill>
                    <a:srgbClr val="0000B9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724128" y="4437112"/>
              <a:ext cx="1080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B9"/>
                  </a:solidFill>
                </a:rPr>
                <a:t>Data</a:t>
              </a:r>
              <a:endParaRPr lang="en-US" sz="1200" dirty="0">
                <a:solidFill>
                  <a:srgbClr val="0000B9"/>
                </a:solidFill>
              </a:endParaRP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6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sp>
        <p:nvSpPr>
          <p:cNvPr id="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7813" y="1803450"/>
            <a:ext cx="8509000" cy="38884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875538" lvl="1" indent="-457200">
              <a:buFont typeface="Arial" pitchFamily="34" charset="0"/>
              <a:buChar char="•"/>
            </a:pPr>
            <a:r>
              <a:rPr lang="en-US" sz="3200" dirty="0" smtClean="0"/>
              <a:t>Patient search</a:t>
            </a:r>
          </a:p>
          <a:p>
            <a:pPr marL="875538" lvl="1" indent="-457200">
              <a:buFont typeface="Arial" pitchFamily="34" charset="0"/>
              <a:buChar char="•"/>
            </a:pPr>
            <a:r>
              <a:rPr lang="en-US" sz="3200" dirty="0" smtClean="0"/>
              <a:t>Patient registration</a:t>
            </a:r>
          </a:p>
          <a:p>
            <a:pPr marL="875538" lvl="1" indent="-457200">
              <a:buFont typeface="Arial" pitchFamily="34" charset="0"/>
              <a:buChar char="•"/>
            </a:pPr>
            <a:r>
              <a:rPr lang="en-US" sz="3200" dirty="0" smtClean="0"/>
              <a:t>Synchronization</a:t>
            </a:r>
          </a:p>
          <a:p>
            <a:pPr marL="875538" lvl="1" indent="-457200">
              <a:buFont typeface="Arial" pitchFamily="34" charset="0"/>
              <a:buChar char="•"/>
            </a:pPr>
            <a:r>
              <a:rPr lang="en-US" sz="3200" dirty="0" smtClean="0"/>
              <a:t>Security System</a:t>
            </a:r>
          </a:p>
          <a:p>
            <a:pPr marL="875538" lvl="1" indent="-457200">
              <a:buFont typeface="Arial" pitchFamily="34" charset="0"/>
              <a:buChar char="•"/>
            </a:pPr>
            <a:r>
              <a:rPr lang="en-US" sz="3200" dirty="0" smtClean="0"/>
              <a:t>View patient</a:t>
            </a:r>
          </a:p>
        </p:txBody>
      </p:sp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762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Feature</a:t>
            </a:r>
            <a:endParaRPr lang="en-US" sz="40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7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pic>
        <p:nvPicPr>
          <p:cNvPr id="3" name="Picture 2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063" y="620688"/>
            <a:ext cx="742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Information flow</a:t>
            </a:r>
            <a:endParaRPr lang="en-US" sz="4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73589"/>
            <a:ext cx="8136904" cy="46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8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094"/>
            <a:ext cx="9144000" cy="662247"/>
          </a:xfrm>
          <a:prstGeom prst="rect">
            <a:avLst/>
          </a:prstGeom>
        </p:spPr>
      </p:pic>
      <p:pic>
        <p:nvPicPr>
          <p:cNvPr id="3" name="Picture 2" descr="hea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1" y="22035"/>
            <a:ext cx="2261351" cy="536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11" y="644213"/>
            <a:ext cx="840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Process detail</a:t>
            </a:r>
            <a:endParaRPr lang="en-US" sz="4000" b="1" dirty="0"/>
          </a:p>
        </p:txBody>
      </p:sp>
      <p:pic>
        <p:nvPicPr>
          <p:cNvPr id="5" name="Picture 4" descr="patient_flow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395412"/>
            <a:ext cx="8352928" cy="448186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A5BEC16-40F9-47B6-A8EA-DE319C06F53E}" type="slidenum">
              <a:rPr lang="es-ES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ＭＳ Ｐゴシック" charset="0"/>
              </a:rPr>
              <a:pPr>
                <a:defRPr/>
              </a:pPr>
              <a:t>9</a:t>
            </a:fld>
            <a:endParaRPr lang="es-E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896</Words>
  <Application>Microsoft Office PowerPoint</Application>
  <PresentationFormat>On-screen Show (4:3)</PresentationFormat>
  <Paragraphs>194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HEALTH INFORMATICS PUBLIC PRIVATE PARTNERSHIP Project in Cambodia</vt:lpstr>
      <vt:lpstr>Project Goal</vt:lpstr>
      <vt:lpstr>Project Objective</vt:lpstr>
      <vt:lpstr>Duration of Project and Location for Implementation</vt:lpstr>
      <vt:lpstr>PowerPoint Presentation</vt:lpstr>
      <vt:lpstr>Why Fingerprint ?</vt:lpstr>
      <vt:lpstr>PowerPoint Presentation</vt:lpstr>
      <vt:lpstr>PowerPoint Presentation</vt:lpstr>
      <vt:lpstr>PowerPoint Presentation</vt:lpstr>
      <vt:lpstr>New Information provided by the system</vt:lpstr>
      <vt:lpstr>Actionable Data</vt:lpstr>
      <vt:lpstr>PowerPoint Presentation</vt:lpstr>
      <vt:lpstr>Key Benefits</vt:lpstr>
      <vt:lpstr>Challenges</vt:lpstr>
      <vt:lpstr>Lesson Learn</vt:lpstr>
      <vt:lpstr>Acknowledgements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Me</dc:creator>
  <cp:lastModifiedBy>Dell</cp:lastModifiedBy>
  <cp:revision>41</cp:revision>
  <dcterms:created xsi:type="dcterms:W3CDTF">2013-11-12T02:54:21Z</dcterms:created>
  <dcterms:modified xsi:type="dcterms:W3CDTF">2013-11-19T01:24:28Z</dcterms:modified>
</cp:coreProperties>
</file>